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6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1659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8D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" y="3353991"/>
            <a:ext cx="4831080" cy="1524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7487" y="405051"/>
            <a:ext cx="5081707" cy="1905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University Coffee system </a:t>
            </a:r>
            <a:br>
              <a:rPr lang="en-US" sz="40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</a:br>
            <a:r>
              <a:rPr lang="en-US" sz="40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Management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001822" y="2531507"/>
            <a:ext cx="8113157" cy="471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8811578" y="3223617"/>
            <a:ext cx="2493526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Summer Training I Project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001822" y="3674507"/>
            <a:ext cx="8113157" cy="471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6001822" y="4311372"/>
            <a:ext cx="8113157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Created By: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6001822" y="4712613"/>
            <a:ext cx="8113157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Ali Saheli &amp; Ali Mazloum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6001822" y="5113853"/>
            <a:ext cx="8113157" cy="471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6001822" y="5750719"/>
            <a:ext cx="8113157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Supervised By: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6001822" y="6151959"/>
            <a:ext cx="8113157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Dr. Mohammad Choker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6001822" y="6553200"/>
            <a:ext cx="8113157" cy="471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001761" y="7190065"/>
            <a:ext cx="8113157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Presented To:</a:t>
            </a:r>
            <a:endParaRPr lang="en-US" sz="1150" dirty="0"/>
          </a:p>
        </p:txBody>
      </p:sp>
      <p:sp>
        <p:nvSpPr>
          <p:cNvPr id="14" name="Text 11"/>
          <p:cNvSpPr/>
          <p:nvPr/>
        </p:nvSpPr>
        <p:spPr>
          <a:xfrm>
            <a:off x="6001822" y="7591306"/>
            <a:ext cx="8113157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endParaRPr lang="en-US" sz="11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8914" y="715328"/>
            <a:ext cx="153257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Phase 4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2542222" y="1029295"/>
            <a:ext cx="9545955" cy="528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Software Implementation: Bringing it to Life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429101" y="1741884"/>
            <a:ext cx="13772198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With the database established, our focus shifts to developing the front-end and back-end logic, creating a seamless and responsive user experience.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29101" y="2198489"/>
            <a:ext cx="153257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Java Project</a:t>
            </a:r>
            <a:endParaRPr lang="en-US" sz="12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01" y="2527816"/>
            <a:ext cx="2908459" cy="306728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429101" y="5732978"/>
            <a:ext cx="6736556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Designed for speed and ease of use, minimizing clicks and training time for baristas and cashiers.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7472363" y="2198489"/>
            <a:ext cx="153257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 employee classes</a:t>
            </a:r>
            <a:endParaRPr lang="en-US" sz="1200" dirty="0"/>
          </a:p>
        </p:txBody>
      </p:sp>
      <p:sp>
        <p:nvSpPr>
          <p:cNvPr id="9" name="Shape 6"/>
          <p:cNvSpPr/>
          <p:nvPr/>
        </p:nvSpPr>
        <p:spPr>
          <a:xfrm>
            <a:off x="7472363" y="2527816"/>
            <a:ext cx="6736556" cy="2037397"/>
          </a:xfrm>
          <a:prstGeom prst="roundRect">
            <a:avLst>
              <a:gd name="adj" fmla="val 90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7479983" y="2535436"/>
            <a:ext cx="6720602" cy="358378"/>
          </a:xfrm>
          <a:prstGeom prst="rect">
            <a:avLst/>
          </a:prstGeom>
          <a:ln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603331" y="2616518"/>
            <a:ext cx="1991082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Method Name</a:t>
            </a:r>
            <a:endParaRPr lang="en-US" sz="950" dirty="0"/>
          </a:p>
        </p:txBody>
      </p:sp>
      <p:sp>
        <p:nvSpPr>
          <p:cNvPr id="12" name="Text 9"/>
          <p:cNvSpPr/>
          <p:nvPr/>
        </p:nvSpPr>
        <p:spPr>
          <a:xfrm>
            <a:off x="9847064" y="2616518"/>
            <a:ext cx="1987272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Modifier</a:t>
            </a:r>
            <a:endParaRPr lang="en-US" sz="950" dirty="0"/>
          </a:p>
        </p:txBody>
      </p:sp>
      <p:sp>
        <p:nvSpPr>
          <p:cNvPr id="13" name="Text 10"/>
          <p:cNvSpPr/>
          <p:nvPr/>
        </p:nvSpPr>
        <p:spPr>
          <a:xfrm>
            <a:off x="12086987" y="2616518"/>
            <a:ext cx="1991082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Purpose</a:t>
            </a:r>
            <a:endParaRPr lang="en-US" sz="950" dirty="0"/>
          </a:p>
        </p:txBody>
      </p:sp>
      <p:sp>
        <p:nvSpPr>
          <p:cNvPr id="14" name="Shape 11"/>
          <p:cNvSpPr/>
          <p:nvPr/>
        </p:nvSpPr>
        <p:spPr>
          <a:xfrm>
            <a:off x="7479983" y="2893814"/>
            <a:ext cx="6720602" cy="554593"/>
          </a:xfrm>
          <a:prstGeom prst="rect">
            <a:avLst/>
          </a:prstGeom>
          <a:ln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603331" y="2974896"/>
            <a:ext cx="199108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addEmployee()</a:t>
            </a:r>
            <a:endParaRPr lang="en-US" sz="950" dirty="0"/>
          </a:p>
        </p:txBody>
      </p:sp>
      <p:sp>
        <p:nvSpPr>
          <p:cNvPr id="16" name="Text 13"/>
          <p:cNvSpPr/>
          <p:nvPr/>
        </p:nvSpPr>
        <p:spPr>
          <a:xfrm>
            <a:off x="9847064" y="2974896"/>
            <a:ext cx="198727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</a:t>
            </a:r>
            <a:endParaRPr lang="en-US" sz="950" dirty="0"/>
          </a:p>
        </p:txBody>
      </p:sp>
      <p:sp>
        <p:nvSpPr>
          <p:cNvPr id="17" name="Text 14"/>
          <p:cNvSpPr/>
          <p:nvPr/>
        </p:nvSpPr>
        <p:spPr>
          <a:xfrm>
            <a:off x="12086987" y="2974896"/>
            <a:ext cx="1991082" cy="392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Adds a new employee record to the system.</a:t>
            </a:r>
            <a:endParaRPr lang="en-US" sz="950" dirty="0"/>
          </a:p>
        </p:txBody>
      </p:sp>
      <p:sp>
        <p:nvSpPr>
          <p:cNvPr id="18" name="Shape 15"/>
          <p:cNvSpPr/>
          <p:nvPr/>
        </p:nvSpPr>
        <p:spPr>
          <a:xfrm>
            <a:off x="7479983" y="3448407"/>
            <a:ext cx="6720602" cy="554593"/>
          </a:xfrm>
          <a:prstGeom prst="rect">
            <a:avLst/>
          </a:prstGeom>
          <a:ln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7603331" y="3529489"/>
            <a:ext cx="199108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updateEmployee()</a:t>
            </a:r>
            <a:endParaRPr lang="en-US" sz="950" dirty="0"/>
          </a:p>
        </p:txBody>
      </p:sp>
      <p:sp>
        <p:nvSpPr>
          <p:cNvPr id="20" name="Text 17"/>
          <p:cNvSpPr/>
          <p:nvPr/>
        </p:nvSpPr>
        <p:spPr>
          <a:xfrm>
            <a:off x="9847064" y="3529489"/>
            <a:ext cx="198727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</a:t>
            </a:r>
            <a:endParaRPr lang="en-US" sz="950" dirty="0"/>
          </a:p>
        </p:txBody>
      </p:sp>
      <p:sp>
        <p:nvSpPr>
          <p:cNvPr id="21" name="Text 18"/>
          <p:cNvSpPr/>
          <p:nvPr/>
        </p:nvSpPr>
        <p:spPr>
          <a:xfrm>
            <a:off x="12086987" y="3529489"/>
            <a:ext cx="1991082" cy="392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Updates existing employee details (name, role, etc.).</a:t>
            </a:r>
            <a:endParaRPr lang="en-US" sz="950" dirty="0"/>
          </a:p>
        </p:txBody>
      </p:sp>
      <p:sp>
        <p:nvSpPr>
          <p:cNvPr id="22" name="Shape 19"/>
          <p:cNvSpPr/>
          <p:nvPr/>
        </p:nvSpPr>
        <p:spPr>
          <a:xfrm>
            <a:off x="7479983" y="4003000"/>
            <a:ext cx="6720602" cy="554593"/>
          </a:xfrm>
          <a:prstGeom prst="rect">
            <a:avLst/>
          </a:prstGeom>
          <a:ln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7603331" y="4084082"/>
            <a:ext cx="199108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removeEmployee()</a:t>
            </a:r>
            <a:endParaRPr lang="en-US" sz="950" dirty="0"/>
          </a:p>
        </p:txBody>
      </p:sp>
      <p:sp>
        <p:nvSpPr>
          <p:cNvPr id="24" name="Text 21"/>
          <p:cNvSpPr/>
          <p:nvPr/>
        </p:nvSpPr>
        <p:spPr>
          <a:xfrm>
            <a:off x="9847064" y="4084082"/>
            <a:ext cx="198727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</a:t>
            </a:r>
            <a:endParaRPr lang="en-US" sz="950" dirty="0"/>
          </a:p>
        </p:txBody>
      </p:sp>
      <p:sp>
        <p:nvSpPr>
          <p:cNvPr id="25" name="Text 22"/>
          <p:cNvSpPr/>
          <p:nvPr/>
        </p:nvSpPr>
        <p:spPr>
          <a:xfrm>
            <a:off x="12086987" y="4084082"/>
            <a:ext cx="1991082" cy="392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Deletes an employee record from the system.</a:t>
            </a:r>
            <a:endParaRPr lang="en-US" sz="950" dirty="0"/>
          </a:p>
        </p:txBody>
      </p:sp>
      <p:sp>
        <p:nvSpPr>
          <p:cNvPr id="26" name="Text 23"/>
          <p:cNvSpPr/>
          <p:nvPr/>
        </p:nvSpPr>
        <p:spPr>
          <a:xfrm>
            <a:off x="7472363" y="4703088"/>
            <a:ext cx="1532573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order classes</a:t>
            </a:r>
            <a:endParaRPr lang="en-US" sz="1200" dirty="0"/>
          </a:p>
        </p:txBody>
      </p:sp>
      <p:sp>
        <p:nvSpPr>
          <p:cNvPr id="27" name="Shape 24"/>
          <p:cNvSpPr/>
          <p:nvPr/>
        </p:nvSpPr>
        <p:spPr>
          <a:xfrm>
            <a:off x="7472363" y="5032415"/>
            <a:ext cx="6736556" cy="2037397"/>
          </a:xfrm>
          <a:prstGeom prst="roundRect">
            <a:avLst>
              <a:gd name="adj" fmla="val 90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Shape 25"/>
          <p:cNvSpPr/>
          <p:nvPr/>
        </p:nvSpPr>
        <p:spPr>
          <a:xfrm>
            <a:off x="7479983" y="5040035"/>
            <a:ext cx="6720602" cy="358378"/>
          </a:xfrm>
          <a:prstGeom prst="rect">
            <a:avLst/>
          </a:prstGeom>
          <a:ln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29" name="Text 26"/>
          <p:cNvSpPr/>
          <p:nvPr/>
        </p:nvSpPr>
        <p:spPr>
          <a:xfrm>
            <a:off x="7603331" y="5121116"/>
            <a:ext cx="1991082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Method Name</a:t>
            </a:r>
            <a:endParaRPr lang="en-US" sz="950" dirty="0"/>
          </a:p>
        </p:txBody>
      </p:sp>
      <p:sp>
        <p:nvSpPr>
          <p:cNvPr id="30" name="Text 27"/>
          <p:cNvSpPr/>
          <p:nvPr/>
        </p:nvSpPr>
        <p:spPr>
          <a:xfrm>
            <a:off x="9847064" y="5121116"/>
            <a:ext cx="1987272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Modifier</a:t>
            </a:r>
            <a:endParaRPr lang="en-US" sz="950" dirty="0"/>
          </a:p>
        </p:txBody>
      </p:sp>
      <p:sp>
        <p:nvSpPr>
          <p:cNvPr id="31" name="Text 28"/>
          <p:cNvSpPr/>
          <p:nvPr/>
        </p:nvSpPr>
        <p:spPr>
          <a:xfrm>
            <a:off x="12086987" y="5121116"/>
            <a:ext cx="1991082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Purpose</a:t>
            </a:r>
            <a:endParaRPr lang="en-US" sz="950" dirty="0"/>
          </a:p>
        </p:txBody>
      </p:sp>
      <p:sp>
        <p:nvSpPr>
          <p:cNvPr id="32" name="Shape 29"/>
          <p:cNvSpPr/>
          <p:nvPr/>
        </p:nvSpPr>
        <p:spPr>
          <a:xfrm>
            <a:off x="7479983" y="5398413"/>
            <a:ext cx="6720602" cy="554593"/>
          </a:xfrm>
          <a:prstGeom prst="rect">
            <a:avLst/>
          </a:prstGeom>
          <a:ln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33" name="Text 30"/>
          <p:cNvSpPr/>
          <p:nvPr/>
        </p:nvSpPr>
        <p:spPr>
          <a:xfrm>
            <a:off x="7603331" y="5479494"/>
            <a:ext cx="199108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create Order()</a:t>
            </a:r>
            <a:endParaRPr lang="en-US" sz="950" dirty="0"/>
          </a:p>
        </p:txBody>
      </p:sp>
      <p:sp>
        <p:nvSpPr>
          <p:cNvPr id="34" name="Text 31"/>
          <p:cNvSpPr/>
          <p:nvPr/>
        </p:nvSpPr>
        <p:spPr>
          <a:xfrm>
            <a:off x="9847064" y="5479494"/>
            <a:ext cx="198727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</a:t>
            </a:r>
            <a:endParaRPr lang="en-US" sz="950" dirty="0"/>
          </a:p>
        </p:txBody>
      </p:sp>
      <p:sp>
        <p:nvSpPr>
          <p:cNvPr id="35" name="Text 32"/>
          <p:cNvSpPr/>
          <p:nvPr/>
        </p:nvSpPr>
        <p:spPr>
          <a:xfrm>
            <a:off x="12086987" y="5479494"/>
            <a:ext cx="1991082" cy="392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Creates a new customer order in the system.</a:t>
            </a:r>
            <a:endParaRPr lang="en-US" sz="950" dirty="0"/>
          </a:p>
        </p:txBody>
      </p:sp>
      <p:sp>
        <p:nvSpPr>
          <p:cNvPr id="36" name="Shape 33"/>
          <p:cNvSpPr/>
          <p:nvPr/>
        </p:nvSpPr>
        <p:spPr>
          <a:xfrm>
            <a:off x="7479983" y="5953006"/>
            <a:ext cx="6720602" cy="554593"/>
          </a:xfrm>
          <a:prstGeom prst="rect">
            <a:avLst/>
          </a:prstGeom>
          <a:ln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Text 34"/>
          <p:cNvSpPr/>
          <p:nvPr/>
        </p:nvSpPr>
        <p:spPr>
          <a:xfrm>
            <a:off x="7603331" y="6034088"/>
            <a:ext cx="199108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process Payment()</a:t>
            </a:r>
            <a:endParaRPr lang="en-US" sz="950" dirty="0"/>
          </a:p>
        </p:txBody>
      </p:sp>
      <p:sp>
        <p:nvSpPr>
          <p:cNvPr id="38" name="Text 35"/>
          <p:cNvSpPr/>
          <p:nvPr/>
        </p:nvSpPr>
        <p:spPr>
          <a:xfrm>
            <a:off x="9847064" y="6034088"/>
            <a:ext cx="198727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</a:t>
            </a:r>
            <a:endParaRPr lang="en-US" sz="950" dirty="0"/>
          </a:p>
        </p:txBody>
      </p:sp>
      <p:sp>
        <p:nvSpPr>
          <p:cNvPr id="39" name="Text 36"/>
          <p:cNvSpPr/>
          <p:nvPr/>
        </p:nvSpPr>
        <p:spPr>
          <a:xfrm>
            <a:off x="12086987" y="6034088"/>
            <a:ext cx="1991082" cy="392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Processes the payment for an order (cash, card, etc.).</a:t>
            </a:r>
            <a:endParaRPr lang="en-US" sz="950" dirty="0"/>
          </a:p>
        </p:txBody>
      </p:sp>
      <p:sp>
        <p:nvSpPr>
          <p:cNvPr id="40" name="Shape 37"/>
          <p:cNvSpPr/>
          <p:nvPr/>
        </p:nvSpPr>
        <p:spPr>
          <a:xfrm>
            <a:off x="7479983" y="6507599"/>
            <a:ext cx="6720602" cy="554593"/>
          </a:xfrm>
          <a:prstGeom prst="rect">
            <a:avLst/>
          </a:prstGeom>
          <a:ln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Text 38"/>
          <p:cNvSpPr/>
          <p:nvPr/>
        </p:nvSpPr>
        <p:spPr>
          <a:xfrm>
            <a:off x="7603331" y="6588681"/>
            <a:ext cx="199108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 Receipt()</a:t>
            </a:r>
            <a:endParaRPr lang="en-US" sz="950" dirty="0"/>
          </a:p>
        </p:txBody>
      </p:sp>
      <p:sp>
        <p:nvSpPr>
          <p:cNvPr id="42" name="Text 39"/>
          <p:cNvSpPr/>
          <p:nvPr/>
        </p:nvSpPr>
        <p:spPr>
          <a:xfrm>
            <a:off x="9847064" y="6588681"/>
            <a:ext cx="1987272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highlight>
                  <a:srgbClr val="E5DBC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</a:t>
            </a:r>
            <a:endParaRPr lang="en-US" sz="950" dirty="0"/>
          </a:p>
        </p:txBody>
      </p:sp>
      <p:sp>
        <p:nvSpPr>
          <p:cNvPr id="43" name="Text 40"/>
          <p:cNvSpPr/>
          <p:nvPr/>
        </p:nvSpPr>
        <p:spPr>
          <a:xfrm>
            <a:off x="12086987" y="6588681"/>
            <a:ext cx="1991082" cy="392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Prints or generates a receipt for the completed order.</a:t>
            </a:r>
            <a:endParaRPr lang="en-US" sz="950" dirty="0"/>
          </a:p>
        </p:txBody>
      </p:sp>
      <p:sp>
        <p:nvSpPr>
          <p:cNvPr id="44" name="Text 41"/>
          <p:cNvSpPr/>
          <p:nvPr/>
        </p:nvSpPr>
        <p:spPr>
          <a:xfrm>
            <a:off x="7472363" y="7207687"/>
            <a:ext cx="6736556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Empowering managers with tools for scheduling, performance tracking, and communication</a:t>
            </a:r>
          </a:p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all in one place.</a:t>
            </a: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4149" y="825341"/>
            <a:ext cx="1581983" cy="197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Phase 4 Continued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1620083" y="1149548"/>
            <a:ext cx="11390114" cy="545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Software Implementation: Robustness &amp; Reliability</a:t>
            </a:r>
            <a:endParaRPr lang="en-US" sz="3400" dirty="0"/>
          </a:p>
        </p:txBody>
      </p:sp>
      <p:sp>
        <p:nvSpPr>
          <p:cNvPr id="4" name="Text 2"/>
          <p:cNvSpPr/>
          <p:nvPr/>
        </p:nvSpPr>
        <p:spPr>
          <a:xfrm>
            <a:off x="442913" y="1884997"/>
            <a:ext cx="13744575" cy="202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Beyond core functionality, we're building a system that is resilient and handles unforeseen issues gracefully, ensuring data integrity and a smooth user experience through robust backend processes.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42913" y="2356128"/>
            <a:ext cx="2390775" cy="197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Database Connectivity (JDBC)</a:t>
            </a:r>
            <a:endParaRPr lang="en-US" sz="12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913" y="2696169"/>
            <a:ext cx="4787848" cy="25614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 4"/>
          <p:cNvSpPr/>
          <p:nvPr/>
        </p:nvSpPr>
        <p:spPr>
          <a:xfrm>
            <a:off x="442913" y="5352574"/>
            <a:ext cx="6717983" cy="404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Seamlessly connecting our Java application to the database, JDBC ensures efficient data interaction, enabling real-time updates and consistent information flow.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7477125" y="2356128"/>
            <a:ext cx="3115747" cy="197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Exception Handling &amp; Input Validation</a:t>
            </a:r>
            <a:endParaRPr lang="en-US" sz="12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125" y="2696170"/>
            <a:ext cx="2001203" cy="8621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 6"/>
          <p:cNvSpPr/>
          <p:nvPr/>
        </p:nvSpPr>
        <p:spPr>
          <a:xfrm>
            <a:off x="7477125" y="3700582"/>
            <a:ext cx="6717983" cy="202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9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6317" y="4045268"/>
            <a:ext cx="2096095" cy="9174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 7"/>
          <p:cNvSpPr/>
          <p:nvPr/>
        </p:nvSpPr>
        <p:spPr>
          <a:xfrm>
            <a:off x="7477125" y="5105043"/>
            <a:ext cx="6717983" cy="202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9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12412" y="5421273"/>
            <a:ext cx="2320290" cy="9773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 8"/>
          <p:cNvSpPr/>
          <p:nvPr/>
        </p:nvSpPr>
        <p:spPr>
          <a:xfrm>
            <a:off x="7477125" y="6569393"/>
            <a:ext cx="6717983" cy="202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950" dirty="0"/>
          </a:p>
        </p:txBody>
      </p:sp>
      <p:sp>
        <p:nvSpPr>
          <p:cNvPr id="15" name="Text 9"/>
          <p:cNvSpPr/>
          <p:nvPr/>
        </p:nvSpPr>
        <p:spPr>
          <a:xfrm>
            <a:off x="7477125" y="6885623"/>
            <a:ext cx="6717983" cy="404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Robust exception handling prevents crashes and ensures graceful recovery from errors, while comprehensive input validation safeguards data integrity and enhances security.</a:t>
            </a:r>
            <a:endParaRPr lang="en-US" sz="1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6421" y="31182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Phase 4 Continued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3374231" y="602337"/>
            <a:ext cx="7881937" cy="488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Software Implementation: Key Features</a:t>
            </a:r>
            <a:endParaRPr lang="en-US" sz="3050" dirty="0"/>
          </a:p>
        </p:txBody>
      </p:sp>
      <p:sp>
        <p:nvSpPr>
          <p:cNvPr id="4" name="Text 2"/>
          <p:cNvSpPr/>
          <p:nvPr/>
        </p:nvSpPr>
        <p:spPr>
          <a:xfrm>
            <a:off x="396835" y="126134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Beyond core POS, our system includes advanced functionalities designed to enhance operations and customer satisfaction.</a:t>
            </a:r>
            <a:endParaRPr lang="en-US" sz="1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38" y="1498928"/>
            <a:ext cx="4067120" cy="32288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2959" y="1585800"/>
            <a:ext cx="4403186" cy="30812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2582" y="5518062"/>
            <a:ext cx="6238252" cy="23244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6996" y="1618418"/>
            <a:ext cx="2870465" cy="21508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5729" y="4126353"/>
            <a:ext cx="4999733" cy="32546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  <a:reflection blurRad="12700" stA="38000" endPos="28000" dist="5000" dir="5400000" sy="-100000" algn="bl" rotWithShape="0"/>
          </a:effectLst>
        </p:spPr>
      </p:pic>
      <p:sp>
        <p:nvSpPr>
          <p:cNvPr id="10" name="Text 3"/>
          <p:cNvSpPr/>
          <p:nvPr/>
        </p:nvSpPr>
        <p:spPr>
          <a:xfrm>
            <a:off x="6331982" y="11323082"/>
            <a:ext cx="790908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endParaRPr lang="en-US" sz="850" dirty="0"/>
          </a:p>
        </p:txBody>
      </p:sp>
      <p:pic>
        <p:nvPicPr>
          <p:cNvPr id="11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835" y="11861602"/>
            <a:ext cx="6497717" cy="4580334"/>
          </a:xfrm>
          <a:prstGeom prst="rect">
            <a:avLst/>
          </a:prstGeom>
        </p:spPr>
      </p:pic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78873" y="11861602"/>
            <a:ext cx="7003256" cy="4890849"/>
          </a:xfrm>
          <a:prstGeom prst="rect">
            <a:avLst/>
          </a:prstGeom>
        </p:spPr>
      </p:pic>
      <p:sp>
        <p:nvSpPr>
          <p:cNvPr id="13" name="Text 4"/>
          <p:cNvSpPr/>
          <p:nvPr/>
        </p:nvSpPr>
        <p:spPr>
          <a:xfrm>
            <a:off x="396835" y="1704998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endParaRPr lang="en-US" sz="11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6421" y="31182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Conclusion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3819168" y="602337"/>
            <a:ext cx="6992064" cy="488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Brewing Success: A Holistic System</a:t>
            </a:r>
            <a:endParaRPr lang="en-US" sz="3050" dirty="0"/>
          </a:p>
        </p:txBody>
      </p:sp>
      <p:sp>
        <p:nvSpPr>
          <p:cNvPr id="4" name="Text 2"/>
          <p:cNvSpPr/>
          <p:nvPr/>
        </p:nvSpPr>
        <p:spPr>
          <a:xfrm>
            <a:off x="396835" y="126134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Through meticulous planning and execution across all phases, we have developed a comprehensive and innovative coffee shop management system designed for efficiency, scalability, and an enhanced user experience.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396835" y="1570315"/>
            <a:ext cx="6861691" cy="1106805"/>
          </a:xfrm>
          <a:prstGeom prst="roundRect">
            <a:avLst>
              <a:gd name="adj" fmla="val 1537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10183" y="168366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080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66" y="1758077"/>
            <a:ext cx="152995" cy="19133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10183" y="2137172"/>
            <a:ext cx="1879163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Seamless User Experience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03766" y="2382322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Intuitive interfaces for both staff and customers, simplifying daily operations and ordering processes.</a:t>
            </a: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7371874" y="1570315"/>
            <a:ext cx="6861691" cy="1106805"/>
          </a:xfrm>
          <a:prstGeom prst="roundRect">
            <a:avLst>
              <a:gd name="adj" fmla="val 1537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485221" y="168366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080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804" y="1758077"/>
            <a:ext cx="152995" cy="191333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485221" y="2137172"/>
            <a:ext cx="174319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Robust Data Foundation</a:t>
            </a:r>
            <a:endParaRPr lang="en-US" sz="1400" dirty="0"/>
          </a:p>
        </p:txBody>
      </p:sp>
      <p:sp>
        <p:nvSpPr>
          <p:cNvPr id="14" name="Text 10"/>
          <p:cNvSpPr/>
          <p:nvPr/>
        </p:nvSpPr>
        <p:spPr>
          <a:xfrm>
            <a:off x="7578804" y="2382322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 well-structured and secure database ensuring data integrity and reliable reporting for informed decisions.</a:t>
            </a:r>
            <a:endParaRPr lang="en-US" sz="1200" dirty="0"/>
          </a:p>
        </p:txBody>
      </p:sp>
      <p:sp>
        <p:nvSpPr>
          <p:cNvPr id="15" name="Shape 11"/>
          <p:cNvSpPr/>
          <p:nvPr/>
        </p:nvSpPr>
        <p:spPr>
          <a:xfrm>
            <a:off x="396835" y="2790468"/>
            <a:ext cx="6861691" cy="1106805"/>
          </a:xfrm>
          <a:prstGeom prst="roundRect">
            <a:avLst>
              <a:gd name="adj" fmla="val 1537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2"/>
          <p:cNvSpPr/>
          <p:nvPr/>
        </p:nvSpPr>
        <p:spPr>
          <a:xfrm>
            <a:off x="510183" y="2903815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080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766" y="2978229"/>
            <a:ext cx="152995" cy="191333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510183" y="3357324"/>
            <a:ext cx="1767840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Scalable &amp; Future-Ready</a:t>
            </a:r>
            <a:endParaRPr lang="en-US" sz="1400" dirty="0"/>
          </a:p>
        </p:txBody>
      </p:sp>
      <p:sp>
        <p:nvSpPr>
          <p:cNvPr id="19" name="Text 14"/>
          <p:cNvSpPr/>
          <p:nvPr/>
        </p:nvSpPr>
        <p:spPr>
          <a:xfrm>
            <a:off x="603766" y="3602474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Built to grow with the business, supporting increasing transaction volumes and adaptable for new features.</a:t>
            </a:r>
            <a:endParaRPr lang="en-US" sz="1200" dirty="0"/>
          </a:p>
        </p:txBody>
      </p:sp>
      <p:sp>
        <p:nvSpPr>
          <p:cNvPr id="20" name="Shape 15"/>
          <p:cNvSpPr/>
          <p:nvPr/>
        </p:nvSpPr>
        <p:spPr>
          <a:xfrm>
            <a:off x="7371874" y="2790468"/>
            <a:ext cx="6861691" cy="1106805"/>
          </a:xfrm>
          <a:prstGeom prst="roundRect">
            <a:avLst>
              <a:gd name="adj" fmla="val 1537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6"/>
          <p:cNvSpPr/>
          <p:nvPr/>
        </p:nvSpPr>
        <p:spPr>
          <a:xfrm>
            <a:off x="7485221" y="2903815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080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8804" y="2978229"/>
            <a:ext cx="152995" cy="191333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7485221" y="3357324"/>
            <a:ext cx="1593413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Integrated Operations</a:t>
            </a:r>
            <a:endParaRPr lang="en-US" sz="1400" dirty="0"/>
          </a:p>
        </p:txBody>
      </p:sp>
      <p:sp>
        <p:nvSpPr>
          <p:cNvPr id="24" name="Text 18"/>
          <p:cNvSpPr/>
          <p:nvPr/>
        </p:nvSpPr>
        <p:spPr>
          <a:xfrm>
            <a:off x="7578804" y="3602474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Connecting POS, inventory, and employee management for a unified, efficient workflow.</a:t>
            </a:r>
            <a:endParaRPr lang="en-US" sz="1200" dirty="0"/>
          </a:p>
        </p:txBody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45110" y="3979822"/>
            <a:ext cx="10972800" cy="3881756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396835" y="1004970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This system is poised to revolutionize coffee shop operations, offering a competitive edge in a dynamic market.</a:t>
            </a:r>
            <a:endParaRPr lang="en-US" sz="8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311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396835" y="124741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We appreciate your time and interest in our innovative coffee shop system. We're excited to brew success together!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1556385"/>
            <a:ext cx="13732120" cy="589740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606421" y="7623810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Questions?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396835" y="797099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Please feel free to reach out to us for more information or to schedule a detailed demonstration.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2804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Brewing Innovation:A Next-Gen Coffee Shop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94540"/>
            <a:ext cx="75564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Revolutionizing the customer and operational experience for modern coffee businesses.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53006" y="106763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Our Vision</a:t>
            </a:r>
            <a:endParaRPr lang="en-US" sz="2100" dirty="0"/>
          </a:p>
        </p:txBody>
      </p:sp>
      <p:sp>
        <p:nvSpPr>
          <p:cNvPr id="3" name="Text 1"/>
          <p:cNvSpPr/>
          <p:nvPr/>
        </p:nvSpPr>
        <p:spPr>
          <a:xfrm>
            <a:off x="933807" y="1626037"/>
            <a:ext cx="12762667" cy="939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400"/>
              </a:lnSpc>
              <a:buNone/>
            </a:pPr>
            <a:r>
              <a:rPr lang="en-US" sz="59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Elevating Coffee Shop Operations</a:t>
            </a:r>
            <a:endParaRPr lang="en-US" sz="5900" dirty="0"/>
          </a:p>
        </p:txBody>
      </p:sp>
      <p:sp>
        <p:nvSpPr>
          <p:cNvPr id="4" name="Text 2"/>
          <p:cNvSpPr/>
          <p:nvPr/>
        </p:nvSpPr>
        <p:spPr>
          <a:xfrm>
            <a:off x="762714" y="2892623"/>
            <a:ext cx="13104971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This project aims to develop a comprehensive, intuitive, and efficient point-of-sale (POS) and management system tailored specifically for coffee shops. Our objective is to streamline daily operations, enhance customer experience, and provide actionable insights for business growth.</a:t>
            </a:r>
            <a:endParaRPr lang="en-US" sz="1700" dirty="0"/>
          </a:p>
        </p:txBody>
      </p:sp>
      <p:sp>
        <p:nvSpPr>
          <p:cNvPr id="5" name="Shape 3"/>
          <p:cNvSpPr/>
          <p:nvPr/>
        </p:nvSpPr>
        <p:spPr>
          <a:xfrm>
            <a:off x="762714" y="4510802"/>
            <a:ext cx="4223028" cy="2651165"/>
          </a:xfrm>
          <a:prstGeom prst="roundRect">
            <a:avLst>
              <a:gd name="adj" fmla="val 5518"/>
            </a:avLst>
          </a:prstGeom>
          <a:solidFill>
            <a:srgbClr val="F2E8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762714" y="4480322"/>
            <a:ext cx="4223028" cy="121920"/>
          </a:xfrm>
          <a:prstGeom prst="roundRect">
            <a:avLst>
              <a:gd name="adj" fmla="val 26815"/>
            </a:avLst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2547283" y="4183975"/>
            <a:ext cx="653772" cy="653772"/>
          </a:xfrm>
          <a:prstGeom prst="roundRect">
            <a:avLst>
              <a:gd name="adj" fmla="val 139865"/>
            </a:avLst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379" y="4347448"/>
            <a:ext cx="261461" cy="326827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1011079" y="5055632"/>
            <a:ext cx="3140393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Seamless Transactions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011079" y="5526881"/>
            <a:ext cx="3726299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Enable faster, more accurate order taking and payment processing.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5203627" y="4510802"/>
            <a:ext cx="4223028" cy="2651165"/>
          </a:xfrm>
          <a:prstGeom prst="roundRect">
            <a:avLst>
              <a:gd name="adj" fmla="val 5518"/>
            </a:avLst>
          </a:prstGeom>
          <a:solidFill>
            <a:srgbClr val="F2E8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5203627" y="4480322"/>
            <a:ext cx="4223028" cy="121920"/>
          </a:xfrm>
          <a:prstGeom prst="roundRect">
            <a:avLst>
              <a:gd name="adj" fmla="val 26815"/>
            </a:avLst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988195" y="4183975"/>
            <a:ext cx="653772" cy="653772"/>
          </a:xfrm>
          <a:prstGeom prst="roundRect">
            <a:avLst>
              <a:gd name="adj" fmla="val 139865"/>
            </a:avLst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4291" y="4347448"/>
            <a:ext cx="261461" cy="326827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5451991" y="5055632"/>
            <a:ext cx="326278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Enhanced Management</a:t>
            </a:r>
            <a:endParaRPr lang="en-US" sz="2100" dirty="0"/>
          </a:p>
        </p:txBody>
      </p:sp>
      <p:sp>
        <p:nvSpPr>
          <p:cNvPr id="16" name="Text 12"/>
          <p:cNvSpPr/>
          <p:nvPr/>
        </p:nvSpPr>
        <p:spPr>
          <a:xfrm>
            <a:off x="5451991" y="5526881"/>
            <a:ext cx="3726299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Provide tools for efficient employee scheduling, inventory control, and sales tracking.</a:t>
            </a:r>
            <a:endParaRPr lang="en-US" sz="1700" dirty="0"/>
          </a:p>
        </p:txBody>
      </p:sp>
      <p:sp>
        <p:nvSpPr>
          <p:cNvPr id="17" name="Shape 13"/>
          <p:cNvSpPr/>
          <p:nvPr/>
        </p:nvSpPr>
        <p:spPr>
          <a:xfrm>
            <a:off x="9644539" y="4510802"/>
            <a:ext cx="4223147" cy="2651165"/>
          </a:xfrm>
          <a:prstGeom prst="roundRect">
            <a:avLst>
              <a:gd name="adj" fmla="val 5518"/>
            </a:avLst>
          </a:prstGeom>
          <a:solidFill>
            <a:srgbClr val="F2E8D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4"/>
          <p:cNvSpPr/>
          <p:nvPr/>
        </p:nvSpPr>
        <p:spPr>
          <a:xfrm>
            <a:off x="9644539" y="4480322"/>
            <a:ext cx="4223147" cy="121920"/>
          </a:xfrm>
          <a:prstGeom prst="roundRect">
            <a:avLst>
              <a:gd name="adj" fmla="val 26815"/>
            </a:avLst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5"/>
          <p:cNvSpPr/>
          <p:nvPr/>
        </p:nvSpPr>
        <p:spPr>
          <a:xfrm>
            <a:off x="11429226" y="4183975"/>
            <a:ext cx="653772" cy="653772"/>
          </a:xfrm>
          <a:prstGeom prst="roundRect">
            <a:avLst>
              <a:gd name="adj" fmla="val 139865"/>
            </a:avLst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25322" y="4347448"/>
            <a:ext cx="261461" cy="326827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9892903" y="5055632"/>
            <a:ext cx="3726418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Superior Customer Service</a:t>
            </a:r>
            <a:endParaRPr lang="en-US" sz="2100" dirty="0"/>
          </a:p>
        </p:txBody>
      </p:sp>
      <p:sp>
        <p:nvSpPr>
          <p:cNvPr id="22" name="Text 17"/>
          <p:cNvSpPr/>
          <p:nvPr/>
        </p:nvSpPr>
        <p:spPr>
          <a:xfrm>
            <a:off x="9892903" y="5867400"/>
            <a:ext cx="3726418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Offer personalized ordering, loyalty programs, and rapid service.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4430" y="616744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Project Roadmap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449003" y="1190982"/>
            <a:ext cx="7732395" cy="966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600"/>
              </a:lnSpc>
              <a:buNone/>
            </a:pPr>
            <a:r>
              <a:rPr lang="en-US" sz="60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What We'll Cover</a:t>
            </a:r>
            <a:endParaRPr lang="en-US" sz="6050" dirty="0"/>
          </a:p>
        </p:txBody>
      </p:sp>
      <p:sp>
        <p:nvSpPr>
          <p:cNvPr id="4" name="Text 2"/>
          <p:cNvSpPr/>
          <p:nvPr/>
        </p:nvSpPr>
        <p:spPr>
          <a:xfrm>
            <a:off x="784384" y="2493526"/>
            <a:ext cx="13061633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journey to building a cutting-edge coffee shop system involves several critical phases. This presentation will delve into each, providing a detailed overview of our approach and key findings.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4384" y="3462576"/>
            <a:ext cx="224076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84384" y="3812977"/>
            <a:ext cx="6418778" cy="30480"/>
          </a:xfrm>
          <a:prstGeom prst="rect">
            <a:avLst/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84384" y="3985974"/>
            <a:ext cx="3361849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Literature Review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784384" y="4540687"/>
            <a:ext cx="6418778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Understanding the current landscape of coffee shop POS systems.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27238" y="3462576"/>
            <a:ext cx="224076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7238" y="3812977"/>
            <a:ext cx="6418778" cy="30480"/>
          </a:xfrm>
          <a:prstGeom prst="rect">
            <a:avLst/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427238" y="3985974"/>
            <a:ext cx="3361849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System Analysis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7427238" y="4540687"/>
            <a:ext cx="6418778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Defining user needs, workflows, and system interactions.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84384" y="5649754"/>
            <a:ext cx="224076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84384" y="6000155"/>
            <a:ext cx="6418778" cy="30480"/>
          </a:xfrm>
          <a:prstGeom prst="rect">
            <a:avLst/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84384" y="6173153"/>
            <a:ext cx="4444127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Database Implementation</a:t>
            </a:r>
            <a:endParaRPr lang="en-US" sz="2600" dirty="0"/>
          </a:p>
        </p:txBody>
      </p:sp>
      <p:sp>
        <p:nvSpPr>
          <p:cNvPr id="16" name="Text 14"/>
          <p:cNvSpPr/>
          <p:nvPr/>
        </p:nvSpPr>
        <p:spPr>
          <a:xfrm>
            <a:off x="784384" y="6727865"/>
            <a:ext cx="6418778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Designing a robust and scalable data foundation.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427238" y="5649754"/>
            <a:ext cx="224076" cy="280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7238" y="6000155"/>
            <a:ext cx="6418778" cy="30480"/>
          </a:xfrm>
          <a:prstGeom prst="rect">
            <a:avLst/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427238" y="6173153"/>
            <a:ext cx="4391382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Software Implementation</a:t>
            </a:r>
            <a:endParaRPr lang="en-US" sz="2600" dirty="0"/>
          </a:p>
        </p:txBody>
      </p:sp>
      <p:sp>
        <p:nvSpPr>
          <p:cNvPr id="20" name="Text 18"/>
          <p:cNvSpPr/>
          <p:nvPr/>
        </p:nvSpPr>
        <p:spPr>
          <a:xfrm>
            <a:off x="7427238" y="6727865"/>
            <a:ext cx="6418778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Bringing the system to life through coding and user interface design.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6421" y="31182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Phase 1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2765584" y="602337"/>
            <a:ext cx="9099113" cy="488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Literature Review: Learning from What Exists</a:t>
            </a:r>
            <a:endParaRPr lang="en-US" sz="3050" dirty="0"/>
          </a:p>
        </p:txBody>
      </p:sp>
      <p:sp>
        <p:nvSpPr>
          <p:cNvPr id="4" name="Text 2"/>
          <p:cNvSpPr/>
          <p:nvPr/>
        </p:nvSpPr>
        <p:spPr>
          <a:xfrm>
            <a:off x="396835" y="126134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We've conducted a thorough review of existing coffee shop POS systems and general restaurant management software. This allows us to identify best practices, common challenges, and opportunities for innovation.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396835" y="1570315"/>
            <a:ext cx="6861691" cy="1106805"/>
          </a:xfrm>
          <a:prstGeom prst="roundRect">
            <a:avLst>
              <a:gd name="adj" fmla="val 1537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10183" y="168366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080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66" y="1758077"/>
            <a:ext cx="152995" cy="19133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10183" y="2137172"/>
            <a:ext cx="165139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Square for Restaurants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10183" y="2382322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Popular for ease of use, basic inventory management.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371874" y="1570315"/>
            <a:ext cx="6861691" cy="1106805"/>
          </a:xfrm>
          <a:prstGeom prst="roundRect">
            <a:avLst>
              <a:gd name="adj" fmla="val 1537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485221" y="168366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080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804" y="1758077"/>
            <a:ext cx="152995" cy="191333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485221" y="213717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Toast POS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7485221" y="2382322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Comprehensive, but often too complex/expensive for small coffee shops.</a:t>
            </a:r>
            <a:endParaRPr lang="en-US" sz="1400" dirty="0"/>
          </a:p>
        </p:txBody>
      </p:sp>
      <p:sp>
        <p:nvSpPr>
          <p:cNvPr id="15" name="Shape 11"/>
          <p:cNvSpPr/>
          <p:nvPr/>
        </p:nvSpPr>
        <p:spPr>
          <a:xfrm>
            <a:off x="396835" y="2790468"/>
            <a:ext cx="6861691" cy="1106805"/>
          </a:xfrm>
          <a:prstGeom prst="roundRect">
            <a:avLst>
              <a:gd name="adj" fmla="val 1537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2"/>
          <p:cNvSpPr/>
          <p:nvPr/>
        </p:nvSpPr>
        <p:spPr>
          <a:xfrm>
            <a:off x="510183" y="2903815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080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766" y="2978229"/>
            <a:ext cx="152995" cy="191333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510183" y="335732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Revel Systems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510183" y="3602474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Highly customizable, but steep learning curve.</a:t>
            </a:r>
            <a:endParaRPr lang="en-US" sz="1400" dirty="0"/>
          </a:p>
        </p:txBody>
      </p:sp>
      <p:sp>
        <p:nvSpPr>
          <p:cNvPr id="20" name="Shape 15"/>
          <p:cNvSpPr/>
          <p:nvPr/>
        </p:nvSpPr>
        <p:spPr>
          <a:xfrm>
            <a:off x="7371874" y="2790468"/>
            <a:ext cx="6861691" cy="1106805"/>
          </a:xfrm>
          <a:prstGeom prst="roundRect">
            <a:avLst>
              <a:gd name="adj" fmla="val 1537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6"/>
          <p:cNvSpPr/>
          <p:nvPr/>
        </p:nvSpPr>
        <p:spPr>
          <a:xfrm>
            <a:off x="7485221" y="2903815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0808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8804" y="2978229"/>
            <a:ext cx="152995" cy="191333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7485221" y="335732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Clover POS</a:t>
            </a:r>
            <a:endParaRPr lang="en-US" sz="1600" dirty="0"/>
          </a:p>
        </p:txBody>
      </p:sp>
      <p:sp>
        <p:nvSpPr>
          <p:cNvPr id="24" name="Text 18"/>
          <p:cNvSpPr/>
          <p:nvPr/>
        </p:nvSpPr>
        <p:spPr>
          <a:xfrm>
            <a:off x="7485221" y="3602474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Flexible hardware but can be limited in advanced features.</a:t>
            </a:r>
            <a:endParaRPr lang="en-US" sz="1400" dirty="0"/>
          </a:p>
        </p:txBody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215" y="4055983"/>
            <a:ext cx="6780015" cy="3671266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461171" y="4313532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Key Takeaways :</a:t>
            </a:r>
            <a:endParaRPr lang="en-US" dirty="0"/>
          </a:p>
        </p:txBody>
      </p:sp>
      <p:sp>
        <p:nvSpPr>
          <p:cNvPr id="27" name="Text 20"/>
          <p:cNvSpPr/>
          <p:nvPr/>
        </p:nvSpPr>
        <p:spPr>
          <a:xfrm>
            <a:off x="7461171" y="4936032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Need for </a:t>
            </a:r>
            <a:r>
              <a:rPr lang="en-US" sz="1400" dirty="0">
                <a:solidFill>
                  <a:srgbClr val="4967E9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simplicity</a:t>
            </a: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and </a:t>
            </a:r>
            <a:r>
              <a:rPr lang="en-US" sz="1400" dirty="0">
                <a:solidFill>
                  <a:srgbClr val="4967E9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speed</a:t>
            </a: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in high-volume environments.</a:t>
            </a:r>
            <a:endParaRPr lang="en-US" sz="1400" dirty="0"/>
          </a:p>
        </p:txBody>
      </p:sp>
      <p:sp>
        <p:nvSpPr>
          <p:cNvPr id="28" name="Text 21"/>
          <p:cNvSpPr/>
          <p:nvPr/>
        </p:nvSpPr>
        <p:spPr>
          <a:xfrm>
            <a:off x="7412712" y="5621364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Importance of </a:t>
            </a:r>
            <a:r>
              <a:rPr lang="en-US" sz="1400" dirty="0">
                <a:solidFill>
                  <a:srgbClr val="4967E9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offline capability</a:t>
            </a: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and </a:t>
            </a:r>
            <a:r>
              <a:rPr lang="en-US" sz="1400" dirty="0">
                <a:solidFill>
                  <a:srgbClr val="4967E9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cloud synchronization</a:t>
            </a: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1400" dirty="0"/>
          </a:p>
        </p:txBody>
      </p:sp>
      <p:sp>
        <p:nvSpPr>
          <p:cNvPr id="29" name="Text 22"/>
          <p:cNvSpPr/>
          <p:nvPr/>
        </p:nvSpPr>
        <p:spPr>
          <a:xfrm>
            <a:off x="7412712" y="6338946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Demand for integrated </a:t>
            </a:r>
            <a:r>
              <a:rPr lang="en-US" sz="1400" dirty="0">
                <a:solidFill>
                  <a:srgbClr val="4967E9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employee management</a:t>
            </a: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and </a:t>
            </a:r>
            <a:r>
              <a:rPr lang="en-US" sz="1400" dirty="0">
                <a:solidFill>
                  <a:srgbClr val="4967E9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inventory tracking</a:t>
            </a: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1400" dirty="0"/>
          </a:p>
        </p:txBody>
      </p:sp>
      <p:sp>
        <p:nvSpPr>
          <p:cNvPr id="30" name="Text 23"/>
          <p:cNvSpPr/>
          <p:nvPr/>
        </p:nvSpPr>
        <p:spPr>
          <a:xfrm>
            <a:off x="7412712" y="6988713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Growing interest in </a:t>
            </a:r>
            <a:r>
              <a:rPr lang="en-US" sz="1400" dirty="0">
                <a:solidFill>
                  <a:srgbClr val="4967E9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customer loyalty</a:t>
            </a: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and </a:t>
            </a:r>
            <a:r>
              <a:rPr lang="en-US" sz="1400" dirty="0">
                <a:solidFill>
                  <a:srgbClr val="4967E9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online ordering</a:t>
            </a: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features</a:t>
            </a:r>
            <a:r>
              <a:rPr lang="en-US" sz="85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8431" y="462677"/>
            <a:ext cx="1633418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Phase 2</a:t>
            </a:r>
            <a:endParaRPr lang="en-US" sz="1250" dirty="0"/>
          </a:p>
        </p:txBody>
      </p:sp>
      <p:sp>
        <p:nvSpPr>
          <p:cNvPr id="3" name="Text 1"/>
          <p:cNvSpPr/>
          <p:nvPr/>
        </p:nvSpPr>
        <p:spPr>
          <a:xfrm>
            <a:off x="2163008" y="797481"/>
            <a:ext cx="10304264" cy="563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System Analysis: Understanding Interactions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457319" y="1556980"/>
            <a:ext cx="13715762" cy="209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Our system analysis phase involves a deep dive into user roles, their needs, and the sequence of actions within the coffee shop environment. This ensures our design meets practical requirements.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57319" y="2043589"/>
            <a:ext cx="1633418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Use Case Diagram</a:t>
            </a:r>
            <a:endParaRPr lang="en-US" sz="12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319" y="2394704"/>
            <a:ext cx="5919073" cy="46895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 4"/>
          <p:cNvSpPr/>
          <p:nvPr/>
        </p:nvSpPr>
        <p:spPr>
          <a:xfrm>
            <a:off x="457319" y="7231142"/>
            <a:ext cx="6698456" cy="4181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Illustrates the different users (actors) and the specific functions (use cases) they will perform within the system.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7482245" y="2043589"/>
            <a:ext cx="2926199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Activity Diagram: Order Processing</a:t>
            </a:r>
            <a:endParaRPr lang="en-US" sz="12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2245" y="2394704"/>
            <a:ext cx="4360426" cy="4689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 6"/>
          <p:cNvSpPr/>
          <p:nvPr/>
        </p:nvSpPr>
        <p:spPr>
          <a:xfrm>
            <a:off x="7482245" y="7231261"/>
            <a:ext cx="6698456" cy="4181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Details the flow of activities involved in a typical coffee order, from placement to delivery, highlighting parallel processes and decision points.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8907" y="464701"/>
            <a:ext cx="1632466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Phase 2 Continued</a:t>
            </a:r>
            <a:endParaRPr lang="en-US" sz="1250" dirty="0"/>
          </a:p>
        </p:txBody>
      </p:sp>
      <p:sp>
        <p:nvSpPr>
          <p:cNvPr id="3" name="Text 1"/>
          <p:cNvSpPr/>
          <p:nvPr/>
        </p:nvSpPr>
        <p:spPr>
          <a:xfrm>
            <a:off x="2302550" y="799148"/>
            <a:ext cx="10025301" cy="563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System Analysis: Data Structure Foundation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457081" y="1558171"/>
            <a:ext cx="1371623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Beyond user interactions, a robust system relies on a well-defined data structure. We've mapped out the relationships between key entities and translated them into a relational model.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57081" y="2044541"/>
            <a:ext cx="2891909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Entity-Relationship Diagram (ERD)</a:t>
            </a:r>
            <a:endParaRPr lang="en-US" sz="12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81" y="2395418"/>
            <a:ext cx="3599497" cy="46870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 4"/>
          <p:cNvSpPr/>
          <p:nvPr/>
        </p:nvSpPr>
        <p:spPr>
          <a:xfrm>
            <a:off x="495873" y="7229356"/>
            <a:ext cx="669881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Depicts the core entities in our system (e.g., Products, Orders, Customers) and how they relate to each other, forming the backbone of our database design.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7482126" y="2044541"/>
            <a:ext cx="1632466" cy="203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Relational Model</a:t>
            </a:r>
            <a:endParaRPr lang="en-US" sz="12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2126" y="2395418"/>
            <a:ext cx="3733919" cy="46870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 6"/>
          <p:cNvSpPr/>
          <p:nvPr/>
        </p:nvSpPr>
        <p:spPr>
          <a:xfrm>
            <a:off x="7482126" y="7229356"/>
            <a:ext cx="669881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Translates the ERD into a set of tables with defined attributes and relationships, ready for database implementation.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23015" y="569952"/>
            <a:ext cx="2584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Phase 3</a:t>
            </a: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723543" y="1099661"/>
            <a:ext cx="13183314" cy="1783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00"/>
              </a:lnSpc>
              <a:buNone/>
            </a:pPr>
            <a:r>
              <a:rPr lang="en-US" sz="56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Database Implementation: The Data Backbone</a:t>
            </a:r>
            <a:endParaRPr lang="en-US" sz="5600" dirty="0"/>
          </a:p>
        </p:txBody>
      </p:sp>
      <p:sp>
        <p:nvSpPr>
          <p:cNvPr id="4" name="Text 2"/>
          <p:cNvSpPr/>
          <p:nvPr/>
        </p:nvSpPr>
        <p:spPr>
          <a:xfrm>
            <a:off x="723543" y="3192780"/>
            <a:ext cx="13183314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 strong coffee shop system needs a reliable database. Our design focuses on structured data organization, ensuring data integrity, and preparing for future growth.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23543" y="4086582"/>
            <a:ext cx="4256603" cy="3009781"/>
          </a:xfrm>
          <a:prstGeom prst="roundRect">
            <a:avLst>
              <a:gd name="adj" fmla="val 1030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930235" y="4293275"/>
            <a:ext cx="620197" cy="620197"/>
          </a:xfrm>
          <a:prstGeom prst="roundRect">
            <a:avLst>
              <a:gd name="adj" fmla="val 14742228"/>
            </a:avLst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33" y="4428887"/>
            <a:ext cx="279083" cy="34885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30235" y="5120164"/>
            <a:ext cx="3843218" cy="6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Organization &amp; Management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30235" y="5890141"/>
            <a:ext cx="3843218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Structured tables for efficient storage and retrieval of product, order, customer, and employee data.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186839" y="4086582"/>
            <a:ext cx="4256603" cy="3009781"/>
          </a:xfrm>
          <a:prstGeom prst="roundRect">
            <a:avLst>
              <a:gd name="adj" fmla="val 1030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393531" y="4293275"/>
            <a:ext cx="620197" cy="620197"/>
          </a:xfrm>
          <a:prstGeom prst="roundRect">
            <a:avLst>
              <a:gd name="adj" fmla="val 14742228"/>
            </a:avLst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4029" y="4428887"/>
            <a:ext cx="279083" cy="348853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393531" y="5120164"/>
            <a:ext cx="3754874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 Integrity &amp; Consistency</a:t>
            </a:r>
            <a:endParaRPr lang="en-US" sz="2000" dirty="0"/>
          </a:p>
        </p:txBody>
      </p:sp>
      <p:sp>
        <p:nvSpPr>
          <p:cNvPr id="14" name="Text 10"/>
          <p:cNvSpPr/>
          <p:nvPr/>
        </p:nvSpPr>
        <p:spPr>
          <a:xfrm>
            <a:off x="5393531" y="5567124"/>
            <a:ext cx="3843218" cy="1322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Implemented constraints (primary/foreign keys, unique) to maintain accuracy and prevent errors.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9650135" y="4086582"/>
            <a:ext cx="4256603" cy="3009781"/>
          </a:xfrm>
          <a:prstGeom prst="roundRect">
            <a:avLst>
              <a:gd name="adj" fmla="val 1030"/>
            </a:avLst>
          </a:prstGeom>
          <a:solidFill>
            <a:srgbClr val="5F515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2"/>
          <p:cNvSpPr/>
          <p:nvPr/>
        </p:nvSpPr>
        <p:spPr>
          <a:xfrm>
            <a:off x="9856827" y="4293275"/>
            <a:ext cx="620197" cy="620197"/>
          </a:xfrm>
          <a:prstGeom prst="roundRect">
            <a:avLst>
              <a:gd name="adj" fmla="val 14742228"/>
            </a:avLst>
          </a:prstGeom>
          <a:solidFill>
            <a:srgbClr val="E2C2B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7325" y="4428887"/>
            <a:ext cx="279083" cy="348853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56827" y="5120164"/>
            <a:ext cx="3440668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Scalability &amp; Performance</a:t>
            </a:r>
            <a:endParaRPr lang="en-US" sz="2000" dirty="0"/>
          </a:p>
        </p:txBody>
      </p:sp>
      <p:sp>
        <p:nvSpPr>
          <p:cNvPr id="19" name="Text 14"/>
          <p:cNvSpPr/>
          <p:nvPr/>
        </p:nvSpPr>
        <p:spPr>
          <a:xfrm>
            <a:off x="9856827" y="5567124"/>
            <a:ext cx="3843218" cy="1322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Designed for high transaction volumes and future expansion, leveraging optimized indexing and caching strategies.</a:t>
            </a:r>
            <a:endParaRPr lang="en-US" sz="1600" dirty="0"/>
          </a:p>
        </p:txBody>
      </p:sp>
      <p:sp>
        <p:nvSpPr>
          <p:cNvPr id="20" name="Text 15"/>
          <p:cNvSpPr/>
          <p:nvPr/>
        </p:nvSpPr>
        <p:spPr>
          <a:xfrm>
            <a:off x="723543" y="7328892"/>
            <a:ext cx="13183314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We're building a robust foundation that can handle the busiest rush hours and grow with the business.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66165" y="373499"/>
            <a:ext cx="1697950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967E9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Phase 3 Continued</a:t>
            </a: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4039910" y="721400"/>
            <a:ext cx="6550581" cy="585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Database Schemas in Detail</a:t>
            </a:r>
            <a:endParaRPr lang="en-US" sz="3650" dirty="0"/>
          </a:p>
        </p:txBody>
      </p:sp>
      <p:sp>
        <p:nvSpPr>
          <p:cNvPr id="4" name="Text 2"/>
          <p:cNvSpPr/>
          <p:nvPr/>
        </p:nvSpPr>
        <p:spPr>
          <a:xfrm>
            <a:off x="475417" y="1510903"/>
            <a:ext cx="13679567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Here's a visual representation of our database structure, illustrating how different components are organized and how individual tables are designed.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75417" y="2016681"/>
            <a:ext cx="2177891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Overall Database Schema</a:t>
            </a:r>
            <a:endParaRPr lang="en-US" sz="13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17" y="2381607"/>
            <a:ext cx="1901785" cy="1881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 4"/>
          <p:cNvSpPr/>
          <p:nvPr/>
        </p:nvSpPr>
        <p:spPr>
          <a:xfrm>
            <a:off x="475417" y="4415552"/>
            <a:ext cx="6674168" cy="4345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This diagram provides a high-level overview of the relational database schema, showcasing the primary tables and their interconnections.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475417" y="4985861"/>
            <a:ext cx="1697950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Database Triggers</a:t>
            </a:r>
            <a:endParaRPr lang="en-US" sz="13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17" y="5350788"/>
            <a:ext cx="2301716" cy="17959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 6"/>
          <p:cNvSpPr/>
          <p:nvPr/>
        </p:nvSpPr>
        <p:spPr>
          <a:xfrm>
            <a:off x="475417" y="7299484"/>
            <a:ext cx="6674168" cy="4345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Illustrates the logic and execution flow of database triggers, ensuring data integrity and automating specific operations based on events.</a:t>
            </a: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7488436" y="2016681"/>
            <a:ext cx="1830705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Orders Table Schema</a:t>
            </a:r>
            <a:endParaRPr lang="en-US" sz="130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8436" y="2381607"/>
            <a:ext cx="3743206" cy="7752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 8"/>
          <p:cNvSpPr/>
          <p:nvPr/>
        </p:nvSpPr>
        <p:spPr>
          <a:xfrm>
            <a:off x="7488436" y="3309580"/>
            <a:ext cx="6674168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14" name="Text 9"/>
          <p:cNvSpPr/>
          <p:nvPr/>
        </p:nvSpPr>
        <p:spPr>
          <a:xfrm>
            <a:off x="7488436" y="3649028"/>
            <a:ext cx="6674168" cy="4345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 detailed view of the Orders table, including data types, constraints, and relationships to customer and employee data for comprehensive transaction tracking.</a:t>
            </a:r>
            <a:endParaRPr lang="en-US" sz="1200" dirty="0"/>
          </a:p>
        </p:txBody>
      </p:sp>
      <p:sp>
        <p:nvSpPr>
          <p:cNvPr id="15" name="Text 10"/>
          <p:cNvSpPr/>
          <p:nvPr/>
        </p:nvSpPr>
        <p:spPr>
          <a:xfrm>
            <a:off x="7488436" y="4219337"/>
            <a:ext cx="2172057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Employees Table Schema</a:t>
            </a:r>
            <a:endParaRPr lang="en-US" sz="13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8436" y="4584263"/>
            <a:ext cx="3743206" cy="1230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Text 11"/>
          <p:cNvSpPr/>
          <p:nvPr/>
        </p:nvSpPr>
        <p:spPr>
          <a:xfrm>
            <a:off x="7488436" y="5967889"/>
            <a:ext cx="6674168" cy="2172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18" name="Text 12"/>
          <p:cNvSpPr/>
          <p:nvPr/>
        </p:nvSpPr>
        <p:spPr>
          <a:xfrm>
            <a:off x="7488436" y="6307336"/>
            <a:ext cx="6674168" cy="4345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00" dirty="0">
                <a:solidFill>
                  <a:srgbClr val="000000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This table captures essential employee information, detailing their roles and contact data within the system.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1267</Words>
  <Application>Microsoft Office PowerPoint</Application>
  <PresentationFormat>Custom</PresentationFormat>
  <Paragraphs>157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Consolas</vt:lpstr>
      <vt:lpstr>Noto Serif HK</vt:lpstr>
      <vt:lpstr>Noto Serif HK Bold</vt:lpstr>
      <vt:lpstr>Noto Serif HK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holy bee</cp:lastModifiedBy>
  <cp:revision>3</cp:revision>
  <dcterms:created xsi:type="dcterms:W3CDTF">2025-08-27T18:52:01Z</dcterms:created>
  <dcterms:modified xsi:type="dcterms:W3CDTF">2025-08-28T04:54:34Z</dcterms:modified>
</cp:coreProperties>
</file>